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1264" r:id="rId2"/>
    <p:sldId id="1225" r:id="rId3"/>
    <p:sldId id="1265" r:id="rId4"/>
    <p:sldId id="1266" r:id="rId5"/>
    <p:sldId id="1267" r:id="rId6"/>
    <p:sldId id="1226" r:id="rId7"/>
    <p:sldId id="1227" r:id="rId8"/>
    <p:sldId id="1270" r:id="rId9"/>
    <p:sldId id="1228" r:id="rId10"/>
    <p:sldId id="1269" r:id="rId11"/>
    <p:sldId id="1268" r:id="rId12"/>
    <p:sldId id="1229" r:id="rId13"/>
    <p:sldId id="1230" r:id="rId14"/>
    <p:sldId id="1232" r:id="rId15"/>
    <p:sldId id="1233" r:id="rId16"/>
    <p:sldId id="1234" r:id="rId17"/>
    <p:sldId id="1236" r:id="rId18"/>
    <p:sldId id="1237" r:id="rId19"/>
    <p:sldId id="1238" r:id="rId20"/>
    <p:sldId id="1239" r:id="rId21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850"/>
    <a:srgbClr val="FF3300"/>
    <a:srgbClr val="FF99FF"/>
    <a:srgbClr val="85AEFF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 varScale="1">
        <p:scale>
          <a:sx n="110" d="100"/>
          <a:sy n="110" d="100"/>
        </p:scale>
        <p:origin x="-1848" y="-78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19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3/25/2013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Unscented </a:t>
            </a:r>
            <a:r>
              <a:rPr lang="en-US" cap="none" dirty="0" err="1" smtClean="0"/>
              <a:t>Kalman</a:t>
            </a:r>
            <a:r>
              <a:rPr lang="en-US" cap="none" dirty="0" smtClean="0"/>
              <a:t> Filter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κ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to guarantee a “reasonable” covariance matrix</a:t>
            </a:r>
          </a:p>
          <a:p>
            <a:pPr lvl="1"/>
            <a:r>
              <a:rPr lang="en-US" sz="2400" dirty="0" smtClean="0"/>
              <a:t>value is not critical, so choose </a:t>
            </a:r>
            <a:r>
              <a:rPr lang="el-GR" sz="2400" dirty="0" smtClean="0">
                <a:latin typeface="Times New Roman"/>
                <a:cs typeface="Times New Roman"/>
              </a:rPr>
              <a:t>κ</a:t>
            </a:r>
            <a:r>
              <a:rPr lang="en-US" sz="2400" dirty="0" smtClean="0">
                <a:latin typeface="Times New Roman"/>
                <a:cs typeface="Times New Roman"/>
              </a:rPr>
              <a:t> = 0</a:t>
            </a:r>
            <a:r>
              <a:rPr lang="en-US" sz="2400" dirty="0" smtClean="0"/>
              <a:t> by default</a:t>
            </a:r>
          </a:p>
          <a:p>
            <a:r>
              <a:rPr lang="en-US" sz="2800" dirty="0" smtClean="0"/>
              <a:t>choose </a:t>
            </a:r>
            <a:r>
              <a:rPr lang="en-US" sz="2800" dirty="0" smtClean="0">
                <a:latin typeface="Times New Roman"/>
                <a:cs typeface="Times New Roman"/>
              </a:rPr>
              <a:t>0 ≤ </a:t>
            </a:r>
            <a:r>
              <a:rPr lang="el-GR" sz="2800" dirty="0" smtClean="0"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1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controls the spread of the sigma point distribution; should be small when nonlinearities are strong</a:t>
            </a:r>
          </a:p>
          <a:p>
            <a:r>
              <a:rPr lang="en-US" sz="2800" dirty="0" smtClean="0"/>
              <a:t>choose </a:t>
            </a:r>
            <a:r>
              <a:rPr lang="el-GR" sz="2800" dirty="0" smtClean="0">
                <a:latin typeface="Times New Roman"/>
                <a:cs typeface="Times New Roman"/>
              </a:rPr>
              <a:t>β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l-GR" sz="2800" dirty="0" smtClean="0">
                <a:latin typeface="Times New Roman"/>
                <a:cs typeface="Times New Roman"/>
              </a:rPr>
              <a:t>≥</a:t>
            </a:r>
            <a:r>
              <a:rPr lang="en-US" sz="2800" dirty="0" smtClean="0">
                <a:latin typeface="Times New Roman"/>
                <a:cs typeface="Times New Roman"/>
              </a:rPr>
              <a:t> 0</a:t>
            </a:r>
            <a:r>
              <a:rPr lang="en-US" sz="2800" dirty="0" smtClean="0"/>
              <a:t> </a:t>
            </a:r>
          </a:p>
          <a:p>
            <a:pPr lvl="1"/>
            <a:r>
              <a:rPr lang="el-GR" sz="2400" dirty="0" smtClean="0">
                <a:latin typeface="Times New Roman"/>
                <a:cs typeface="Times New Roman"/>
              </a:rPr>
              <a:t>β</a:t>
            </a:r>
            <a:r>
              <a:rPr lang="en-US" sz="2400" dirty="0" smtClean="0">
                <a:latin typeface="Times New Roman"/>
                <a:cs typeface="Times New Roman"/>
              </a:rPr>
              <a:t> = 2</a:t>
            </a:r>
            <a:r>
              <a:rPr lang="en-US" sz="2400" dirty="0" smtClean="0"/>
              <a:t> is optimal if distribution is Gaussian</a:t>
            </a:r>
            <a:endParaRPr lang="en-US" sz="24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09900" y="1175080"/>
          <a:ext cx="3124200" cy="645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Equation" r:id="rId3" imgW="1104840" imgH="228600" progId="Equation.3">
                  <p:embed/>
                </p:oleObj>
              </mc:Choice>
              <mc:Fallback>
                <p:oleObj name="Equation" r:id="rId3" imgW="1104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1175080"/>
                        <a:ext cx="3124200" cy="6453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11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729943" y="2262236"/>
          <a:ext cx="1566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43" y="2262236"/>
                        <a:ext cx="15668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720418" y="3370311"/>
          <a:ext cx="3405188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Equation" r:id="rId5" imgW="1714320" imgH="888840" progId="Equation.3">
                  <p:embed/>
                </p:oleObj>
              </mc:Choice>
              <mc:Fallback>
                <p:oleObj name="Equation" r:id="rId5" imgW="1714320" imgH="888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18" y="3370311"/>
                        <a:ext cx="3405188" cy="176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621993" y="1832024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Pass sigma points through nonlinear function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12468" y="2946449"/>
            <a:ext cx="60309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20000"/>
            </a:pPr>
            <a:r>
              <a:rPr lang="en-US" sz="2000"/>
              <a:t>Recover mean and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9F95A1-21A3-4F44-8CD7-634D4CB963A4}" type="slidenum">
              <a:rPr lang="en-US"/>
              <a:pPr/>
              <a:t>12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Prediction: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1309688" y="1033463"/>
          <a:ext cx="354965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2527200" imgH="558720" progId="Equation.3">
                  <p:embed/>
                </p:oleObj>
              </mc:Choice>
              <mc:Fallback>
                <p:oleObj name="Equation" r:id="rId3" imgW="252720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1033463"/>
                        <a:ext cx="354965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082675" y="1876425"/>
          <a:ext cx="1373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977760" imgH="482400" progId="Equation.3">
                  <p:embed/>
                </p:oleObj>
              </mc:Choice>
              <mc:Fallback>
                <p:oleObj name="Equation" r:id="rId5" imgW="97776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876425"/>
                        <a:ext cx="1373188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1033463" y="2638425"/>
          <a:ext cx="25288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1714320" imgH="253800" progId="Equation.3">
                  <p:embed/>
                </p:oleObj>
              </mc:Choice>
              <mc:Fallback>
                <p:oleObj name="Equation" r:id="rId7" imgW="17143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2638425"/>
                        <a:ext cx="2528887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1071563" y="3108325"/>
          <a:ext cx="20970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9" imgW="1422360" imgH="711000" progId="Equation.3">
                  <p:embed/>
                </p:oleObj>
              </mc:Choice>
              <mc:Fallback>
                <p:oleObj name="Equation" r:id="rId9" imgW="142236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108325"/>
                        <a:ext cx="20970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1062038" y="4098925"/>
          <a:ext cx="484663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1" imgW="2590560" imgH="291960" progId="Equation.3">
                  <p:embed/>
                </p:oleObj>
              </mc:Choice>
              <mc:Fallback>
                <p:oleObj name="Equation" r:id="rId11" imgW="259056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4098925"/>
                        <a:ext cx="484663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1068388" y="4670425"/>
          <a:ext cx="23764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3" imgW="1269720" imgH="241200" progId="Equation.3">
                  <p:embed/>
                </p:oleObj>
              </mc:Choice>
              <mc:Fallback>
                <p:oleObj name="Equation" r:id="rId13" imgW="12697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670425"/>
                        <a:ext cx="23764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1071563" y="5983288"/>
          <a:ext cx="3859212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5" imgW="1942920" imgH="431640" progId="Equation.3">
                  <p:embed/>
                </p:oleObj>
              </mc:Choice>
              <mc:Fallback>
                <p:oleObj name="Equation" r:id="rId15" imgW="19429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983288"/>
                        <a:ext cx="3859212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10"/>
          <p:cNvGraphicFramePr>
            <a:graphicFrameLocks noChangeAspect="1"/>
          </p:cNvGraphicFramePr>
          <p:nvPr/>
        </p:nvGraphicFramePr>
        <p:xfrm>
          <a:off x="1095375" y="5148263"/>
          <a:ext cx="18669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7" imgW="939600" imgH="431640" progId="Equation.3">
                  <p:embed/>
                </p:oleObj>
              </mc:Choice>
              <mc:Fallback>
                <p:oleObj name="Equation" r:id="rId17" imgW="9396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5148263"/>
                        <a:ext cx="1866900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441950" y="1165225"/>
            <a:ext cx="17922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Motion noise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441950" y="1984375"/>
            <a:ext cx="2667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Measurement noise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441950" y="2527300"/>
            <a:ext cx="3168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state mean</a:t>
            </a:r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441950" y="3336925"/>
            <a:ext cx="30956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Augmented covariance</a:t>
            </a:r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5461000" y="4175125"/>
            <a:ext cx="34496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                  </a:t>
            </a:r>
            <a:r>
              <a:rPr lang="en-US" sz="2000">
                <a:solidFill>
                  <a:schemeClr val="folHlink"/>
                </a:solidFill>
              </a:rPr>
              <a:t>Sigma points</a:t>
            </a:r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470525" y="4641850"/>
            <a:ext cx="34845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Prediction of sigma points</a:t>
            </a:r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5470525" y="5337175"/>
            <a:ext cx="2165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mean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5470525" y="6156325"/>
            <a:ext cx="2816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Predicted covariance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306BBD-B767-4352-8D49-2F7751A791B1}" type="slidenum">
              <a:rPr lang="en-US"/>
              <a:pPr/>
              <a:t>13</a:t>
            </a:fld>
            <a:endParaRPr lang="en-US"/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217488"/>
            <a:ext cx="8532812" cy="6456362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2000" b="1" smtClean="0">
                <a:solidFill>
                  <a:schemeClr val="folHlink"/>
                </a:solidFill>
              </a:rPr>
              <a:t>UKF_localization </a:t>
            </a:r>
            <a:r>
              <a:rPr lang="en-US" sz="1800" smtClean="0"/>
              <a:t>( </a:t>
            </a:r>
            <a:r>
              <a:rPr lang="en-US" sz="1800" smtClean="0">
                <a:latin typeface="Symbol" pitchFamily="18" charset="2"/>
              </a:rPr>
              <a:t>m</a:t>
            </a:r>
            <a:r>
              <a:rPr lang="en-US" sz="1800" i="1" baseline="-25000" smtClean="0"/>
              <a:t>t-1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smtClean="0">
                <a:latin typeface="Symbol" pitchFamily="18" charset="2"/>
              </a:rPr>
              <a:t>S</a:t>
            </a:r>
            <a:r>
              <a:rPr lang="en-US" sz="1800" i="1" baseline="-25000" smtClean="0"/>
              <a:t>t-1</a:t>
            </a:r>
            <a:r>
              <a:rPr lang="en-US" sz="1800" i="1" smtClean="0"/>
              <a:t>, u</a:t>
            </a:r>
            <a:r>
              <a:rPr lang="en-US" sz="1800" i="1" baseline="-25000" smtClean="0"/>
              <a:t>t</a:t>
            </a:r>
            <a:r>
              <a:rPr lang="en-US" sz="1800" i="1" smtClean="0"/>
              <a:t>, z</a:t>
            </a:r>
            <a:r>
              <a:rPr lang="en-US" sz="1800" i="1" baseline="-25000" smtClean="0"/>
              <a:t>t</a:t>
            </a:r>
            <a:r>
              <a:rPr lang="en-US" sz="1800" i="1" smtClean="0"/>
              <a:t>,</a:t>
            </a:r>
            <a:r>
              <a:rPr lang="en-US" sz="1800" i="1" baseline="-25000" smtClean="0"/>
              <a:t> </a:t>
            </a:r>
            <a:r>
              <a:rPr lang="en-US" sz="1800" i="1" smtClean="0"/>
              <a:t>m</a:t>
            </a:r>
            <a:r>
              <a:rPr lang="en-US" sz="1800" smtClean="0"/>
              <a:t>):</a:t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r>
              <a:rPr lang="en-US" sz="1800" b="1" smtClean="0"/>
              <a:t>Correction:</a:t>
            </a: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SzTx/>
              <a:buFontTx/>
              <a:buNone/>
            </a:pPr>
            <a:endParaRPr lang="en-US" sz="1600" b="1" smtClean="0">
              <a:latin typeface="Symbol" pitchFamily="18" charset="2"/>
            </a:endParaRP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  <a:p>
            <a:pPr marL="609600" indent="-609600" eaLnBrk="1" hangingPunct="1">
              <a:lnSpc>
                <a:spcPct val="120000"/>
              </a:lnSpc>
              <a:buSzTx/>
              <a:buFontTx/>
              <a:buNone/>
            </a:pPr>
            <a:r>
              <a:rPr lang="en-US" sz="1800" smtClean="0"/>
              <a:t> 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19150" y="1155700"/>
          <a:ext cx="1854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990360" imgH="241200" progId="Equation.3">
                  <p:embed/>
                </p:oleObj>
              </mc:Choice>
              <mc:Fallback>
                <p:oleObj name="Equation" r:id="rId3" imgW="9903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155700"/>
                        <a:ext cx="1854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819150" y="1766888"/>
          <a:ext cx="181768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914400" imgH="431640" progId="Equation.3">
                  <p:embed/>
                </p:oleObj>
              </mc:Choice>
              <mc:Fallback>
                <p:oleObj name="Equation" r:id="rId5" imgW="914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1766888"/>
                        <a:ext cx="1817688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5041900" y="1165225"/>
            <a:ext cx="36242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Measurement sigma points</a:t>
            </a:r>
          </a:p>
        </p:txBody>
      </p:sp>
      <p:sp>
        <p:nvSpPr>
          <p:cNvPr id="8204" name="Text Box 6"/>
          <p:cNvSpPr txBox="1">
            <a:spLocks noChangeArrowheads="1"/>
          </p:cNvSpPr>
          <p:nvPr/>
        </p:nvSpPr>
        <p:spPr bwMode="auto">
          <a:xfrm>
            <a:off x="5060950" y="1955800"/>
            <a:ext cx="4014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Predicted measurement mean</a:t>
            </a:r>
          </a:p>
        </p:txBody>
      </p:sp>
      <p:sp>
        <p:nvSpPr>
          <p:cNvPr id="8205" name="Text Box 7"/>
          <p:cNvSpPr txBox="1">
            <a:spLocks noChangeArrowheads="1"/>
          </p:cNvSpPr>
          <p:nvPr/>
        </p:nvSpPr>
        <p:spPr bwMode="auto">
          <a:xfrm>
            <a:off x="5041900" y="2813050"/>
            <a:ext cx="41465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Pred. measurement covariance</a:t>
            </a:r>
          </a:p>
        </p:txBody>
      </p:sp>
      <p:sp>
        <p:nvSpPr>
          <p:cNvPr id="8206" name="Text Box 8"/>
          <p:cNvSpPr txBox="1">
            <a:spLocks noChangeArrowheads="1"/>
          </p:cNvSpPr>
          <p:nvPr/>
        </p:nvSpPr>
        <p:spPr bwMode="auto">
          <a:xfrm>
            <a:off x="5041900" y="3736975"/>
            <a:ext cx="23653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Cross-covariance</a:t>
            </a:r>
          </a:p>
        </p:txBody>
      </p:sp>
      <p:sp>
        <p:nvSpPr>
          <p:cNvPr id="8207" name="Text Box 9"/>
          <p:cNvSpPr txBox="1">
            <a:spLocks noChangeArrowheads="1"/>
          </p:cNvSpPr>
          <p:nvPr/>
        </p:nvSpPr>
        <p:spPr bwMode="auto">
          <a:xfrm>
            <a:off x="5070475" y="4641850"/>
            <a:ext cx="17732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/>
              <a:t>Kalman gain</a:t>
            </a:r>
          </a:p>
        </p:txBody>
      </p:sp>
      <p:sp>
        <p:nvSpPr>
          <p:cNvPr id="8208" name="Text Box 10"/>
          <p:cNvSpPr txBox="1">
            <a:spLocks noChangeArrowheads="1"/>
          </p:cNvSpPr>
          <p:nvPr/>
        </p:nvSpPr>
        <p:spPr bwMode="auto">
          <a:xfrm>
            <a:off x="5070475" y="5337175"/>
            <a:ext cx="2049463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mean</a:t>
            </a:r>
          </a:p>
        </p:txBody>
      </p:sp>
      <p:sp>
        <p:nvSpPr>
          <p:cNvPr id="8209" name="Text Box 11"/>
          <p:cNvSpPr txBox="1">
            <a:spLocks noChangeArrowheads="1"/>
          </p:cNvSpPr>
          <p:nvPr/>
        </p:nvSpPr>
        <p:spPr bwMode="auto">
          <a:xfrm>
            <a:off x="5070475" y="6156325"/>
            <a:ext cx="27003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sz="2000">
                <a:solidFill>
                  <a:schemeClr val="folHlink"/>
                </a:solidFill>
              </a:rPr>
              <a:t>Updated covariance</a:t>
            </a:r>
          </a:p>
        </p:txBody>
      </p: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819150" y="2652713"/>
          <a:ext cx="37115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1866600" imgH="431640" progId="Equation.3">
                  <p:embed/>
                </p:oleObj>
              </mc:Choice>
              <mc:Fallback>
                <p:oleObj name="Equation" r:id="rId7" imgW="18666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652713"/>
                        <a:ext cx="37115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13"/>
          <p:cNvGraphicFramePr>
            <a:graphicFrameLocks noChangeAspect="1"/>
          </p:cNvGraphicFramePr>
          <p:nvPr/>
        </p:nvGraphicFramePr>
        <p:xfrm>
          <a:off x="819150" y="3548063"/>
          <a:ext cx="39401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1981080" imgH="431640" progId="Equation.3">
                  <p:embed/>
                </p:oleObj>
              </mc:Choice>
              <mc:Fallback>
                <p:oleObj name="Equation" r:id="rId9" imgW="198108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548063"/>
                        <a:ext cx="39401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4"/>
          <p:cNvGraphicFramePr>
            <a:graphicFrameLocks noChangeAspect="1"/>
          </p:cNvGraphicFramePr>
          <p:nvPr/>
        </p:nvGraphicFramePr>
        <p:xfrm>
          <a:off x="819150" y="4591050"/>
          <a:ext cx="1887538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1" imgW="799920" imgH="253800" progId="Equation.3">
                  <p:embed/>
                </p:oleObj>
              </mc:Choice>
              <mc:Fallback>
                <p:oleObj name="Equation" r:id="rId11" imgW="79992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4591050"/>
                        <a:ext cx="1887538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5"/>
          <p:cNvGraphicFramePr>
            <a:graphicFrameLocks noChangeAspect="1"/>
          </p:cNvGraphicFramePr>
          <p:nvPr/>
        </p:nvGraphicFramePr>
        <p:xfrm>
          <a:off x="819150" y="5303838"/>
          <a:ext cx="29654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3" imgW="1257120" imgH="228600" progId="Equation.3">
                  <p:embed/>
                </p:oleObj>
              </mc:Choice>
              <mc:Fallback>
                <p:oleObj name="Equation" r:id="rId13" imgW="125712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303838"/>
                        <a:ext cx="296545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16"/>
          <p:cNvGraphicFramePr>
            <a:graphicFrameLocks noChangeAspect="1"/>
          </p:cNvGraphicFramePr>
          <p:nvPr/>
        </p:nvGraphicFramePr>
        <p:xfrm>
          <a:off x="819150" y="6029325"/>
          <a:ext cx="25463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5" imgW="1079280" imgH="253800" progId="Equation.3">
                  <p:embed/>
                </p:oleObj>
              </mc:Choice>
              <mc:Fallback>
                <p:oleObj name="Equation" r:id="rId15" imgW="107928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6029325"/>
                        <a:ext cx="25463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0A9F4-5A77-4D09-9DB4-516D52918A28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Prediction Step</a:t>
            </a:r>
          </a:p>
        </p:txBody>
      </p:sp>
      <p:pic>
        <p:nvPicPr>
          <p:cNvPr id="3174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" y="960438"/>
            <a:ext cx="3440113" cy="27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960438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0" y="3921125"/>
            <a:ext cx="34417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4275" y="3921125"/>
            <a:ext cx="3440113" cy="276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962CF7-626F-46C4-8AE0-7A685A8A4383}" type="slidenum">
              <a:rPr lang="en-US"/>
              <a:pPr/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Observation Prediction Step</a:t>
            </a:r>
          </a:p>
        </p:txBody>
      </p:sp>
      <p:pic>
        <p:nvPicPr>
          <p:cNvPr id="3277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0191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" y="10191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" y="4000500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3950" y="4000500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84FEA-472B-4F21-9935-95AACD03617E}" type="slidenum">
              <a:rPr lang="en-US"/>
              <a:pPr/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UKF Correction Step</a:t>
            </a:r>
          </a:p>
        </p:txBody>
      </p:sp>
      <p:pic>
        <p:nvPicPr>
          <p:cNvPr id="3379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75" y="100012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050" y="100012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0175" y="3952875"/>
            <a:ext cx="339725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050" y="3952875"/>
            <a:ext cx="343852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74429F-F5AE-46A9-9728-4A79F48BE6D5}" type="slidenum">
              <a:rPr lang="en-US"/>
              <a:pPr/>
              <a:t>17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35844" name="Picture 3" descr="u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5" descr="pf-10-pat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9450" y="2305050"/>
            <a:ext cx="2693988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222375" y="4835525"/>
            <a:ext cx="71326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PF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254BF-FEFC-4931-92A1-1579B897CBBD}" type="slidenum">
              <a:rPr lang="en-US"/>
              <a:pPr/>
              <a:t>18</a:t>
            </a:fld>
            <a:endParaRPr lang="en-US"/>
          </a:p>
        </p:txBody>
      </p:sp>
      <p:pic>
        <p:nvPicPr>
          <p:cNvPr id="128307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5" name="Picture 3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</a:t>
            </a:r>
          </a:p>
        </p:txBody>
      </p:sp>
      <p:pic>
        <p:nvPicPr>
          <p:cNvPr id="1283077" name="Picture 5" descr="u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3078" name="Picture 6" descr="ekf-10-path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975" y="1620838"/>
            <a:ext cx="39211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1984375" y="4835525"/>
            <a:ext cx="5710238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 UKF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57E81-8E5B-4C01-BA67-72866E72377D}" type="slidenum">
              <a:rPr lang="en-US"/>
              <a:pPr/>
              <a:t>19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Prediction Quality</a:t>
            </a:r>
          </a:p>
        </p:txBody>
      </p:sp>
      <p:pic>
        <p:nvPicPr>
          <p:cNvPr id="37892" name="Picture 3" descr="ukf-predic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2963" y="1898650"/>
            <a:ext cx="4325937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4" descr="ekf-predictio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9125"/>
            <a:ext cx="432593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1927225" y="5445125"/>
            <a:ext cx="55848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/>
              <a:t>EKF                               UKF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86177" y="1078303"/>
            <a:ext cx="4371646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velocity_motion_model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AD85A9-FB52-4EF2-944C-BD66BBBDDCD3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"/>
            <a:ext cx="8424863" cy="1190625"/>
          </a:xfrm>
        </p:spPr>
        <p:txBody>
          <a:bodyPr/>
          <a:lstStyle/>
          <a:p>
            <a:pPr eaLnBrk="1" hangingPunct="1"/>
            <a:r>
              <a:rPr lang="en-US" smtClean="0"/>
              <a:t>Linearization via Unscented Transform</a:t>
            </a:r>
          </a:p>
        </p:txBody>
      </p:sp>
      <p:pic>
        <p:nvPicPr>
          <p:cNvPr id="28676" name="Picture 3" descr="ukf-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4" descr="ekf-lin-ou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1301750"/>
            <a:ext cx="1820863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7D6363-7406-4B91-958D-B98B1751FD97}" type="slidenum">
              <a:rPr lang="en-US"/>
              <a:pPr/>
              <a:t>20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Summary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Same complexity as EKF, with a constant factor slower in typical practical applications 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Better linearization than EKF</a:t>
            </a:r>
            <a:r>
              <a:rPr lang="en-US" smtClean="0"/>
              <a:t>: Accurate in first two terms of Taylor expansion (EKF only first term)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Derivative-free</a:t>
            </a:r>
            <a:r>
              <a:rPr lang="en-US" smtClean="0"/>
              <a:t>: No Jacobians needed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chemeClr val="folHlink"/>
                </a:solidFill>
              </a:rPr>
              <a:t>Still not optimal</a:t>
            </a:r>
            <a:r>
              <a:rPr lang="en-US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intuition: it should be easier to approximate a given distribution than it is to approximate an arbitrary non-linear function</a:t>
            </a:r>
          </a:p>
          <a:p>
            <a:pPr lvl="1"/>
            <a:r>
              <a:rPr lang="en-US" sz="2400" dirty="0" smtClean="0"/>
              <a:t>it is easy to transform a point through a non-linear function</a:t>
            </a:r>
          </a:p>
          <a:p>
            <a:pPr lvl="1"/>
            <a:r>
              <a:rPr lang="en-US" sz="2400" dirty="0" smtClean="0"/>
              <a:t>use a set of points that capture the mean and covariance of the distribution, transform the points through the non-linear function, then compute the (weighted) mean and covariance of the transformed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pic>
        <p:nvPicPr>
          <p:cNvPr id="7" name="Picture 6" descr="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0" name="Equation" r:id="rId6" imgW="863280" imgH="241200" progId="Equation.3">
                  <p:embed/>
                </p:oleObj>
              </mc:Choice>
              <mc:Fallback>
                <p:oleObj name="Equation" r:id="rId6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8" imgW="711000" imgH="203040" progId="Equation.3">
                  <p:embed/>
                </p:oleObj>
              </mc:Choice>
              <mc:Fallback>
                <p:oleObj name="Equation" r:id="rId8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Unscented Transform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 descr="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895725"/>
            <a:ext cx="3657600" cy="2743200"/>
          </a:xfrm>
          <a:prstGeom prst="rect">
            <a:avLst/>
          </a:prstGeom>
        </p:spPr>
      </p:pic>
      <p:graphicFrame>
        <p:nvGraphicFramePr>
          <p:cNvPr id="65539" name="Object 5"/>
          <p:cNvGraphicFramePr>
            <a:graphicFrameLocks noChangeAspect="1"/>
          </p:cNvGraphicFramePr>
          <p:nvPr/>
        </p:nvGraphicFramePr>
        <p:xfrm>
          <a:off x="7289800" y="5024438"/>
          <a:ext cx="1566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4" name="Equation" r:id="rId4" imgW="711000" imgH="203040" progId="Equation.3">
                  <p:embed/>
                </p:oleObj>
              </mc:Choice>
              <mc:Fallback>
                <p:oleObj name="Equation" r:id="rId4" imgW="711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5024438"/>
                        <a:ext cx="1566863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unscen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" y="1219200"/>
            <a:ext cx="3657600" cy="2743200"/>
          </a:xfrm>
          <a:prstGeom prst="rect">
            <a:avLst/>
          </a:prstGeom>
        </p:spPr>
      </p:pic>
      <p:pic>
        <p:nvPicPr>
          <p:cNvPr id="5" name="Content Placeholder 4" descr="fx.pn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4572000" y="1211263"/>
            <a:ext cx="3657600" cy="2743200"/>
          </a:xfrm>
        </p:spPr>
      </p:pic>
      <p:sp>
        <p:nvSpPr>
          <p:cNvPr id="11" name="Curved Right Arrow 10"/>
          <p:cNvSpPr/>
          <p:nvPr/>
        </p:nvSpPr>
        <p:spPr bwMode="auto">
          <a:xfrm rot="16200000" flipH="1" flipV="1">
            <a:off x="4357687" y="1452562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 flipH="1" flipV="1">
            <a:off x="8153400" y="3124200"/>
            <a:ext cx="428625" cy="1638301"/>
          </a:xfrm>
          <a:prstGeom prst="curved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391274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781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19800" y="6248400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7" name="Straight Connector 16"/>
          <p:cNvCxnSpPr>
            <a:stCxn id="15" idx="0"/>
          </p:cNvCxnSpPr>
          <p:nvPr/>
        </p:nvCxnSpPr>
        <p:spPr bwMode="auto">
          <a:xfrm flipV="1">
            <a:off x="6096000" y="3276600"/>
            <a:ext cx="0" cy="2971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 flipV="1">
            <a:off x="6858000" y="2133600"/>
            <a:ext cx="9525" cy="41195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62713" y="3090863"/>
            <a:ext cx="9524" cy="315277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4976663" y="300988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971861" y="2042992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976704" y="3200401"/>
            <a:ext cx="152400" cy="152400"/>
          </a:xfrm>
          <a:prstGeom prst="ellipse">
            <a:avLst/>
          </a:prstGeom>
          <a:solidFill>
            <a:srgbClr val="6DE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609600" marR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V="1">
            <a:off x="5043488" y="3276600"/>
            <a:ext cx="1057275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 flipV="1">
            <a:off x="5053013" y="3090863"/>
            <a:ext cx="1404937" cy="952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5048250" y="2124075"/>
            <a:ext cx="1795463" cy="476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5538" name="Object 5"/>
          <p:cNvGraphicFramePr>
            <a:graphicFrameLocks noChangeAspect="1"/>
          </p:cNvGraphicFramePr>
          <p:nvPr/>
        </p:nvGraphicFramePr>
        <p:xfrm>
          <a:off x="7073900" y="2239963"/>
          <a:ext cx="190341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Equation" r:id="rId8" imgW="863280" imgH="241200" progId="Equation.3">
                  <p:embed/>
                </p:oleObj>
              </mc:Choice>
              <mc:Fallback>
                <p:oleObj name="Equation" r:id="rId8" imgW="8632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239963"/>
                        <a:ext cx="1903413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E019D-2A22-49E0-8E4F-D4615EEB850C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(2)</a:t>
            </a:r>
          </a:p>
        </p:txBody>
      </p:sp>
      <p:pic>
        <p:nvPicPr>
          <p:cNvPr id="29700" name="Picture 3" descr="ekf-lin3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17625"/>
            <a:ext cx="17907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4" descr="ukf-li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UKF Sigma-Point Estimate (3)</a:t>
            </a:r>
          </a:p>
        </p:txBody>
      </p:sp>
      <p:pic>
        <p:nvPicPr>
          <p:cNvPr id="30724" name="Picture 3" descr="ekf-lin4-ou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339850"/>
            <a:ext cx="1781175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ukf-li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0763" y="1317625"/>
            <a:ext cx="45624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590550" y="4321175"/>
            <a:ext cx="860425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EKF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2763838" y="4340225"/>
            <a:ext cx="895350" cy="4762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/>
              <a:t>UKF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5F6A51-A0D2-4079-9B23-9B3D1F650362}" type="slidenum">
              <a:rPr lang="en-US"/>
              <a:pPr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UKF Sigma-Point Estimate (4)</a:t>
            </a:r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" y="1227288"/>
            <a:ext cx="774382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Unscented Transform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an n-dimensional Gaussian with mean </a:t>
            </a:r>
            <a:r>
              <a:rPr lang="el-GR" sz="2800" dirty="0" smtClean="0">
                <a:latin typeface="Times New Roman"/>
                <a:cs typeface="Times New Roman"/>
              </a:rPr>
              <a:t>μ</a:t>
            </a:r>
            <a:r>
              <a:rPr lang="en-US" sz="2800" dirty="0" smtClean="0"/>
              <a:t> and covariance </a:t>
            </a:r>
            <a:r>
              <a:rPr lang="el-GR" sz="2800" dirty="0" smtClean="0">
                <a:latin typeface="Times New Roman"/>
                <a:cs typeface="Times New Roman"/>
              </a:rPr>
              <a:t>Σ</a:t>
            </a:r>
            <a:r>
              <a:rPr lang="en-US" sz="2800" dirty="0" smtClean="0"/>
              <a:t> , the unscented transform uses 2n+1 sigma points (and associated weights)</a:t>
            </a:r>
            <a:endParaRPr lang="en-US" sz="2800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C86CCA-2E55-4D31-BDAD-05F88DAE588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565360" y="3906838"/>
          <a:ext cx="83978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4457520" imgH="838080" progId="Equation.3">
                  <p:embed/>
                </p:oleObj>
              </mc:Choice>
              <mc:Fallback>
                <p:oleObj name="Equation" r:id="rId3" imgW="445752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360" y="3906838"/>
                        <a:ext cx="8397875" cy="157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1154322" y="3441700"/>
            <a:ext cx="571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SzPct val="120000"/>
            </a:pPr>
            <a:r>
              <a:rPr lang="en-US" sz="2000"/>
              <a:t>Sigma points                               Weights 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82494" y="5669442"/>
          <a:ext cx="2082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494" y="5669442"/>
                        <a:ext cx="2082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414</TotalTime>
  <Words>357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07-kalman</vt:lpstr>
      <vt:lpstr>Equation</vt:lpstr>
      <vt:lpstr>Unscented Kalman Filter</vt:lpstr>
      <vt:lpstr>Linearization via Unscented Transform</vt:lpstr>
      <vt:lpstr>Unscented Transform</vt:lpstr>
      <vt:lpstr>Unscented Transform</vt:lpstr>
      <vt:lpstr>Unscented Transform</vt:lpstr>
      <vt:lpstr>UKF Sigma-Point Estimate (2)</vt:lpstr>
      <vt:lpstr>UKF Sigma-Point Estimate (3)</vt:lpstr>
      <vt:lpstr>UKF Sigma-Point Estimate (4)</vt:lpstr>
      <vt:lpstr>Unscented Transform</vt:lpstr>
      <vt:lpstr>Unscented Transform</vt:lpstr>
      <vt:lpstr>Unscented Transform</vt:lpstr>
      <vt:lpstr>PowerPoint Presentation</vt:lpstr>
      <vt:lpstr>PowerPoint Presentation</vt:lpstr>
      <vt:lpstr>UKF Prediction Step</vt:lpstr>
      <vt:lpstr>UKF Observation Prediction Step</vt:lpstr>
      <vt:lpstr>UKF Correction Step</vt:lpstr>
      <vt:lpstr>Estimation Sequence</vt:lpstr>
      <vt:lpstr>Estimation Sequence</vt:lpstr>
      <vt:lpstr>Prediction Quality</vt:lpstr>
      <vt:lpstr>UKF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 Ma</cp:lastModifiedBy>
  <cp:revision>66</cp:revision>
  <dcterms:created xsi:type="dcterms:W3CDTF">2005-01-19T23:33:42Z</dcterms:created>
  <dcterms:modified xsi:type="dcterms:W3CDTF">2013-03-25T17:33:24Z</dcterms:modified>
</cp:coreProperties>
</file>