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1264" r:id="rId2"/>
    <p:sldId id="1225" r:id="rId3"/>
    <p:sldId id="1265" r:id="rId4"/>
    <p:sldId id="1266" r:id="rId5"/>
    <p:sldId id="1267" r:id="rId6"/>
    <p:sldId id="1226" r:id="rId7"/>
    <p:sldId id="1227" r:id="rId8"/>
    <p:sldId id="1270" r:id="rId9"/>
    <p:sldId id="1228" r:id="rId10"/>
    <p:sldId id="1269" r:id="rId11"/>
    <p:sldId id="1268" r:id="rId12"/>
    <p:sldId id="1229" r:id="rId13"/>
    <p:sldId id="1230" r:id="rId14"/>
    <p:sldId id="1232" r:id="rId15"/>
    <p:sldId id="1233" r:id="rId16"/>
    <p:sldId id="1234" r:id="rId17"/>
    <p:sldId id="1236" r:id="rId18"/>
    <p:sldId id="1237" r:id="rId19"/>
    <p:sldId id="1238" r:id="rId20"/>
    <p:sldId id="1239" r:id="rId21"/>
  </p:sldIdLst>
  <p:sldSz cx="9144000" cy="6858000" type="screen4x3"/>
  <p:notesSz cx="9906000" cy="6794500"/>
  <p:defaultTextStyle>
    <a:defPPr>
      <a:defRPr lang="en-US"/>
    </a:defPPr>
    <a:lvl1pPr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lnSpc>
        <a:spcPct val="90000"/>
      </a:lnSpc>
      <a:spcBef>
        <a:spcPct val="20000"/>
      </a:spcBef>
      <a:spcAft>
        <a:spcPct val="0"/>
      </a:spcAft>
      <a:buClr>
        <a:schemeClr val="folHlink"/>
      </a:buClr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E850"/>
    <a:srgbClr val="FF3300"/>
    <a:srgbClr val="FF99FF"/>
    <a:srgbClr val="85AEFF"/>
    <a:srgbClr val="FFFF00"/>
    <a:srgbClr val="FFFF5F"/>
    <a:srgbClr val="9966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84" autoAdjust="0"/>
    <p:restoredTop sz="93772" autoAdjust="0"/>
  </p:normalViewPr>
  <p:slideViewPr>
    <p:cSldViewPr snapToGrid="0" showGuides="1">
      <p:cViewPr varScale="1">
        <p:scale>
          <a:sx n="110" d="100"/>
          <a:sy n="110" d="100"/>
        </p:scale>
        <p:origin x="-1848" y="-78"/>
      </p:cViewPr>
      <p:guideLst>
        <p:guide orient="horz" pos="2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6" d="100"/>
          <a:sy n="76" d="100"/>
        </p:scale>
        <p:origin x="-768" y="-78"/>
      </p:cViewPr>
      <p:guideLst>
        <p:guide orient="horz" pos="2140"/>
        <p:guide pos="31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image" Target="../media/image20.wmf"/><Relationship Id="rId7" Type="http://schemas.openxmlformats.org/officeDocument/2006/relationships/image" Target="../media/image24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20CED0F6-98D8-480F-ABAB-28656046E5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929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3400" y="0"/>
            <a:ext cx="42926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57550" y="511175"/>
            <a:ext cx="3395663" cy="2546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227388"/>
            <a:ext cx="7267575" cy="305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6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3400" y="6456363"/>
            <a:ext cx="42926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24" tIns="46862" rIns="93724" bIns="46862" numCol="1" anchor="b" anchorCtr="0" compatLnSpc="1">
            <a:prstTxWarp prst="textNoShape">
              <a:avLst/>
            </a:prstTxWarp>
          </a:bodyPr>
          <a:lstStyle>
            <a:lvl1pPr algn="r" defTabSz="938213">
              <a:lnSpc>
                <a:spcPct val="100000"/>
              </a:lnSpc>
              <a:spcBef>
                <a:spcPct val="0"/>
              </a:spcBef>
              <a:buClrTx/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AF70240F-1C23-4572-B244-598D3288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19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 userDrawn="1"/>
        </p:nvSpPr>
        <p:spPr bwMode="auto">
          <a:xfrm>
            <a:off x="823913" y="6643688"/>
            <a:ext cx="5222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ClrTx/>
              <a:defRPr/>
            </a:pPr>
            <a:r>
              <a:rPr lang="en-US" sz="1200">
                <a:solidFill>
                  <a:schemeClr val="bg1"/>
                </a:solidFill>
                <a:latin typeface="Arial" charset="0"/>
              </a:rPr>
              <a:t>SA-1</a:t>
            </a:r>
            <a:endParaRPr lang="en-US" sz="120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850900"/>
            <a:ext cx="7678738" cy="11906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Klicken Sie, um das Titelformat zu bearbeiten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14800" y="2514600"/>
            <a:ext cx="4437063" cy="311467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31BC74-14E4-4709-A105-904F2E1CF906}" type="datetime1">
              <a:rPr lang="en-US"/>
              <a:pPr>
                <a:defRPr/>
              </a:pPr>
              <a:t>3/25/2013</a:t>
            </a:fld>
            <a:endParaRPr 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DE"/>
              <a:t>Introduction to Mobile Robotics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60E6713-66F0-4371-A92B-8BBBA89C629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7A34B-0EBD-422F-9DC1-030C6B3AD8E3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66F36-755D-4438-9F00-7D798248F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29438" y="381000"/>
            <a:ext cx="2105025" cy="5724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6167438" cy="5724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2EC620-CD35-4111-BF0C-8D2FD781DB72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BB6A3-6AB1-4D0D-A40A-102BD9005B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9381C2-2B82-433A-8050-CD74712FAD88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61B92-66ED-42F6-98B1-123F34162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974060-EBE8-447A-A829-9EE5B90AA26D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62B4F-4704-47CE-AE8C-E95321A0C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1188" y="1306513"/>
            <a:ext cx="4129087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2675" y="1306513"/>
            <a:ext cx="4129088" cy="47990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E3667-451C-4418-AF18-F50CBE8DC3DD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E460D-8B35-4207-BEBF-EB8AAEA3F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6DD49-8B48-4B04-9EDD-A0F80B482823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5F120-7156-4B4A-B2F2-CE45623536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C4713-B1FE-4619-8691-6443CFEB275E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6F05D-4A57-4631-9A52-82004A9574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68510-B3E0-4013-BED5-A64B9FC6B1BE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E7A0A-B010-4969-8303-52D5CCE727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125C9-988B-481B-801D-4CD8DB472F40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225B9-C615-49A9-917E-9B7122E1C4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1E5C0-92D2-400C-B6F2-34078602533B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5D0D68-7CCC-4A08-81AB-A88FC0A03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81000"/>
            <a:ext cx="84248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enter title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11188" y="1306513"/>
            <a:ext cx="8410575" cy="4799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Level 1</a:t>
            </a:r>
            <a:endParaRPr lang="en-US" smtClean="0"/>
          </a:p>
          <a:p>
            <a:pPr lvl="1"/>
            <a:r>
              <a:rPr lang="de-DE" smtClean="0"/>
              <a:t>Level 2</a:t>
            </a:r>
            <a:endParaRPr lang="en-US" smtClean="0"/>
          </a:p>
          <a:p>
            <a:pPr lvl="2"/>
            <a:r>
              <a:rPr lang="de-DE" smtClean="0"/>
              <a:t>Level 3</a:t>
            </a:r>
            <a:endParaRPr lang="en-US" smtClean="0"/>
          </a:p>
          <a:p>
            <a:pPr lvl="3"/>
            <a:r>
              <a:rPr lang="de-DE" smtClean="0"/>
              <a:t>Level 4</a:t>
            </a:r>
            <a:endParaRPr lang="en-US" smtClean="0"/>
          </a:p>
          <a:p>
            <a:pPr lvl="4"/>
            <a:r>
              <a:rPr lang="de-DE" smtClean="0"/>
              <a:t>Level 5</a:t>
            </a:r>
            <a:endParaRPr lang="en-US" smtClean="0"/>
          </a:p>
        </p:txBody>
      </p:sp>
      <p:sp>
        <p:nvSpPr>
          <p:cNvPr id="452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44725" y="6276975"/>
            <a:ext cx="491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r>
              <a:rPr lang="en-US"/>
              <a:t>Introduction to Mobile Robotics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5263" y="6286500"/>
            <a:ext cx="12541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983FF2DC-DC2B-4C24-B20A-5B2636134649}" type="datetime1">
              <a:rPr lang="en-US"/>
              <a:pPr>
                <a:defRPr/>
              </a:pPr>
              <a:t>3/25/2013</a:t>
            </a:fld>
            <a:endParaRPr lang="en-US"/>
          </a:p>
        </p:txBody>
      </p:sp>
      <p:sp>
        <p:nvSpPr>
          <p:cNvPr id="452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5175" y="6286500"/>
            <a:ext cx="6111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defRPr sz="1400" smtClean="0"/>
            </a:lvl1pPr>
          </a:lstStyle>
          <a:p>
            <a:pPr>
              <a:defRPr/>
            </a:pPr>
            <a:fld id="{2AA5D10B-A948-4A43-AEB8-59F4021BF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hlink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2000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6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5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23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13" Type="http://schemas.openxmlformats.org/officeDocument/2006/relationships/oleObject" Target="../embeddings/oleObject23.bin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30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2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5" Type="http://schemas.openxmlformats.org/officeDocument/2006/relationships/oleObject" Target="../embeddings/oleObject24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1.bin"/><Relationship Id="rId14" Type="http://schemas.openxmlformats.org/officeDocument/2006/relationships/image" Target="../media/image31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4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5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png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707886"/>
          </a:xfrm>
        </p:spPr>
        <p:txBody>
          <a:bodyPr/>
          <a:lstStyle/>
          <a:p>
            <a:r>
              <a:rPr lang="en-US" cap="none" dirty="0" smtClean="0"/>
              <a:t>Unscented </a:t>
            </a:r>
            <a:r>
              <a:rPr lang="en-US" cap="none" dirty="0" err="1" smtClean="0"/>
              <a:t>Kalman</a:t>
            </a:r>
            <a:r>
              <a:rPr lang="en-US" cap="none" dirty="0" smtClean="0"/>
              <a:t> Filter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κ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to guarantee a “reasonable” covariance matrix</a:t>
            </a:r>
          </a:p>
          <a:p>
            <a:pPr lvl="1"/>
            <a:r>
              <a:rPr lang="en-US" sz="2400" dirty="0" smtClean="0"/>
              <a:t>value is not critical, so choose </a:t>
            </a:r>
            <a:r>
              <a:rPr lang="el-GR" sz="2400" dirty="0" smtClean="0">
                <a:latin typeface="Times New Roman"/>
                <a:cs typeface="Times New Roman"/>
              </a:rPr>
              <a:t>κ</a:t>
            </a:r>
            <a:r>
              <a:rPr lang="en-US" sz="2400" dirty="0" smtClean="0">
                <a:latin typeface="Times New Roman"/>
                <a:cs typeface="Times New Roman"/>
              </a:rPr>
              <a:t> = 0</a:t>
            </a:r>
            <a:r>
              <a:rPr lang="en-US" sz="2400" dirty="0" smtClean="0"/>
              <a:t> by default</a:t>
            </a:r>
          </a:p>
          <a:p>
            <a:r>
              <a:rPr lang="en-US" sz="2800" dirty="0" smtClean="0"/>
              <a:t>choose </a:t>
            </a:r>
            <a:r>
              <a:rPr lang="en-US" sz="2800" dirty="0" smtClean="0">
                <a:latin typeface="Times New Roman"/>
                <a:cs typeface="Times New Roman"/>
              </a:rPr>
              <a:t>0 ≤ </a:t>
            </a:r>
            <a:r>
              <a:rPr lang="el-GR" sz="2800" dirty="0" smtClean="0">
                <a:latin typeface="Times New Roman"/>
                <a:cs typeface="Times New Roman"/>
              </a:rPr>
              <a:t>α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≤</a:t>
            </a:r>
            <a:r>
              <a:rPr lang="en-US" sz="2800" dirty="0" smtClean="0">
                <a:latin typeface="Times New Roman"/>
                <a:cs typeface="Times New Roman"/>
              </a:rPr>
              <a:t> 1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controls the spread of the sigma point distribution; should be small when nonlinearities are strong</a:t>
            </a:r>
          </a:p>
          <a:p>
            <a:r>
              <a:rPr lang="en-US" sz="2800" dirty="0" smtClean="0"/>
              <a:t>choose </a:t>
            </a:r>
            <a:r>
              <a:rPr lang="el-GR" sz="2800" dirty="0" smtClean="0">
                <a:latin typeface="Times New Roman"/>
                <a:cs typeface="Times New Roman"/>
              </a:rPr>
              <a:t>β</a:t>
            </a:r>
            <a:r>
              <a:rPr lang="en-US" sz="2800" dirty="0" smtClean="0">
                <a:latin typeface="Times New Roman"/>
                <a:cs typeface="Times New Roman"/>
              </a:rPr>
              <a:t> </a:t>
            </a:r>
            <a:r>
              <a:rPr lang="el-GR" sz="2800" dirty="0" smtClean="0">
                <a:latin typeface="Times New Roman"/>
                <a:cs typeface="Times New Roman"/>
              </a:rPr>
              <a:t>≥</a:t>
            </a:r>
            <a:r>
              <a:rPr lang="en-US" sz="2800" dirty="0" smtClean="0">
                <a:latin typeface="Times New Roman"/>
                <a:cs typeface="Times New Roman"/>
              </a:rPr>
              <a:t> 0</a:t>
            </a:r>
            <a:r>
              <a:rPr lang="en-US" sz="2800" dirty="0" smtClean="0"/>
              <a:t> </a:t>
            </a:r>
          </a:p>
          <a:p>
            <a:pPr lvl="1"/>
            <a:r>
              <a:rPr lang="el-GR" sz="2400" dirty="0" smtClean="0">
                <a:latin typeface="Times New Roman"/>
                <a:cs typeface="Times New Roman"/>
              </a:rPr>
              <a:t>β</a:t>
            </a:r>
            <a:r>
              <a:rPr lang="en-US" sz="2400" dirty="0" smtClean="0">
                <a:latin typeface="Times New Roman"/>
                <a:cs typeface="Times New Roman"/>
              </a:rPr>
              <a:t> = 2</a:t>
            </a:r>
            <a:r>
              <a:rPr lang="en-US" sz="2400" dirty="0" smtClean="0"/>
              <a:t> is optimal if distribution is Gaussian</a:t>
            </a:r>
            <a:endParaRPr lang="en-US" sz="24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10</a:t>
            </a:fld>
            <a:endParaRPr lang="en-US"/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009900" y="1175080"/>
          <a:ext cx="3124200" cy="6453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2" name="Equation" r:id="rId3" imgW="1104840" imgH="228600" progId="Equation.3">
                  <p:embed/>
                </p:oleObj>
              </mc:Choice>
              <mc:Fallback>
                <p:oleObj name="Equation" r:id="rId3" imgW="110484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9900" y="1175080"/>
                        <a:ext cx="3124200" cy="6453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11</a:t>
            </a:fld>
            <a:endParaRPr lang="en-US"/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graphicFrame>
        <p:nvGraphicFramePr>
          <p:cNvPr id="6147" name="Object 5"/>
          <p:cNvGraphicFramePr>
            <a:graphicFrameLocks noChangeAspect="1"/>
          </p:cNvGraphicFramePr>
          <p:nvPr/>
        </p:nvGraphicFramePr>
        <p:xfrm>
          <a:off x="729943" y="2262236"/>
          <a:ext cx="1566863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9" name="Equation" r:id="rId3" imgW="711000" imgH="228600" progId="Equation.3">
                  <p:embed/>
                </p:oleObj>
              </mc:Choice>
              <mc:Fallback>
                <p:oleObj name="Equation" r:id="rId3" imgW="711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9943" y="2262236"/>
                        <a:ext cx="1566863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6"/>
          <p:cNvGraphicFramePr>
            <a:graphicFrameLocks noChangeAspect="1"/>
          </p:cNvGraphicFramePr>
          <p:nvPr/>
        </p:nvGraphicFramePr>
        <p:xfrm>
          <a:off x="720418" y="3370311"/>
          <a:ext cx="3405188" cy="176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Equation" r:id="rId5" imgW="1714320" imgH="888840" progId="Equation.3">
                  <p:embed/>
                </p:oleObj>
              </mc:Choice>
              <mc:Fallback>
                <p:oleObj name="Equation" r:id="rId5" imgW="1714320" imgH="8888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418" y="3370311"/>
                        <a:ext cx="3405188" cy="1763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621993" y="1832024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Pass sigma points through nonlinear function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12468" y="2946449"/>
            <a:ext cx="6030913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SzPct val="120000"/>
            </a:pPr>
            <a:r>
              <a:rPr lang="en-US" sz="2000"/>
              <a:t>Recover mean and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69F95A1-21A3-4F44-8CD7-634D4CB963A4}" type="slidenum">
              <a:rPr lang="en-US"/>
              <a:pPr/>
              <a:t>12</a:t>
            </a:fld>
            <a:endParaRPr lang="en-US"/>
          </a:p>
        </p:txBody>
      </p:sp>
      <p:sp>
        <p:nvSpPr>
          <p:cNvPr id="7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Prediction: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7170" name="Object 3"/>
          <p:cNvGraphicFramePr>
            <a:graphicFrameLocks noChangeAspect="1"/>
          </p:cNvGraphicFramePr>
          <p:nvPr/>
        </p:nvGraphicFramePr>
        <p:xfrm>
          <a:off x="1309688" y="1033463"/>
          <a:ext cx="35496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quation" r:id="rId3" imgW="2527200" imgH="558720" progId="Equation.3">
                  <p:embed/>
                </p:oleObj>
              </mc:Choice>
              <mc:Fallback>
                <p:oleObj name="Equation" r:id="rId3" imgW="2527200" imgH="558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09688" y="1033463"/>
                        <a:ext cx="354965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4"/>
          <p:cNvGraphicFramePr>
            <a:graphicFrameLocks noChangeAspect="1"/>
          </p:cNvGraphicFramePr>
          <p:nvPr/>
        </p:nvGraphicFramePr>
        <p:xfrm>
          <a:off x="1082675" y="1876425"/>
          <a:ext cx="1373188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Equation" r:id="rId5" imgW="977760" imgH="482400" progId="Equation.3">
                  <p:embed/>
                </p:oleObj>
              </mc:Choice>
              <mc:Fallback>
                <p:oleObj name="Equation" r:id="rId5" imgW="97776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2675" y="1876425"/>
                        <a:ext cx="1373188" cy="679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2" name="Object 5"/>
          <p:cNvGraphicFramePr>
            <a:graphicFrameLocks noChangeAspect="1"/>
          </p:cNvGraphicFramePr>
          <p:nvPr/>
        </p:nvGraphicFramePr>
        <p:xfrm>
          <a:off x="1033463" y="2638425"/>
          <a:ext cx="2528887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0" name="Equation" r:id="rId7" imgW="1714320" imgH="253800" progId="Equation.3">
                  <p:embed/>
                </p:oleObj>
              </mc:Choice>
              <mc:Fallback>
                <p:oleObj name="Equation" r:id="rId7" imgW="1714320" imgH="253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3463" y="2638425"/>
                        <a:ext cx="2528887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3" name="Object 6"/>
          <p:cNvGraphicFramePr>
            <a:graphicFrameLocks noChangeAspect="1"/>
          </p:cNvGraphicFramePr>
          <p:nvPr/>
        </p:nvGraphicFramePr>
        <p:xfrm>
          <a:off x="1071563" y="3108325"/>
          <a:ext cx="2097087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1" name="Equation" r:id="rId9" imgW="1422360" imgH="711000" progId="Equation.3">
                  <p:embed/>
                </p:oleObj>
              </mc:Choice>
              <mc:Fallback>
                <p:oleObj name="Equation" r:id="rId9" imgW="1422360" imgH="7110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3108325"/>
                        <a:ext cx="2097087" cy="1047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4" name="Object 7"/>
          <p:cNvGraphicFramePr>
            <a:graphicFrameLocks noChangeAspect="1"/>
          </p:cNvGraphicFramePr>
          <p:nvPr/>
        </p:nvGraphicFramePr>
        <p:xfrm>
          <a:off x="1062038" y="4098925"/>
          <a:ext cx="4846637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11" imgW="2590560" imgH="291960" progId="Equation.3">
                  <p:embed/>
                </p:oleObj>
              </mc:Choice>
              <mc:Fallback>
                <p:oleObj name="Equation" r:id="rId11" imgW="2590560" imgH="29196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4098925"/>
                        <a:ext cx="4846637" cy="546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5" name="Object 8"/>
          <p:cNvGraphicFramePr>
            <a:graphicFrameLocks noChangeAspect="1"/>
          </p:cNvGraphicFramePr>
          <p:nvPr/>
        </p:nvGraphicFramePr>
        <p:xfrm>
          <a:off x="1068388" y="4670425"/>
          <a:ext cx="2376487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13" imgW="1269720" imgH="241200" progId="Equation.3">
                  <p:embed/>
                </p:oleObj>
              </mc:Choice>
              <mc:Fallback>
                <p:oleObj name="Equation" r:id="rId13" imgW="1269720" imgH="241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4670425"/>
                        <a:ext cx="2376487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6" name="Object 9"/>
          <p:cNvGraphicFramePr>
            <a:graphicFrameLocks noChangeAspect="1"/>
          </p:cNvGraphicFramePr>
          <p:nvPr/>
        </p:nvGraphicFramePr>
        <p:xfrm>
          <a:off x="1071563" y="5983288"/>
          <a:ext cx="3859212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15" imgW="1942920" imgH="431640" progId="Equation.3">
                  <p:embed/>
                </p:oleObj>
              </mc:Choice>
              <mc:Fallback>
                <p:oleObj name="Equation" r:id="rId15" imgW="1942920" imgH="43164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1563" y="5983288"/>
                        <a:ext cx="3859212" cy="855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7" name="Object 10"/>
          <p:cNvGraphicFramePr>
            <a:graphicFrameLocks noChangeAspect="1"/>
          </p:cNvGraphicFramePr>
          <p:nvPr/>
        </p:nvGraphicFramePr>
        <p:xfrm>
          <a:off x="1095375" y="5148263"/>
          <a:ext cx="1866900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17" imgW="939600" imgH="431640" progId="Equation.3">
                  <p:embed/>
                </p:oleObj>
              </mc:Choice>
              <mc:Fallback>
                <p:oleObj name="Equation" r:id="rId17" imgW="939600" imgH="43164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5375" y="5148263"/>
                        <a:ext cx="1866900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80" name="Text Box 11"/>
          <p:cNvSpPr txBox="1">
            <a:spLocks noChangeArrowheads="1"/>
          </p:cNvSpPr>
          <p:nvPr/>
        </p:nvSpPr>
        <p:spPr bwMode="auto">
          <a:xfrm>
            <a:off x="5441950" y="1165225"/>
            <a:ext cx="17922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Motion noise</a:t>
            </a:r>
          </a:p>
        </p:txBody>
      </p:sp>
      <p:sp>
        <p:nvSpPr>
          <p:cNvPr id="7181" name="Text Box 12"/>
          <p:cNvSpPr txBox="1">
            <a:spLocks noChangeArrowheads="1"/>
          </p:cNvSpPr>
          <p:nvPr/>
        </p:nvSpPr>
        <p:spPr bwMode="auto">
          <a:xfrm>
            <a:off x="5441950" y="1984375"/>
            <a:ext cx="2667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Measurement noise</a:t>
            </a:r>
          </a:p>
        </p:txBody>
      </p: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5441950" y="2527300"/>
            <a:ext cx="31686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state mean</a:t>
            </a:r>
          </a:p>
        </p:txBody>
      </p:sp>
      <p:sp>
        <p:nvSpPr>
          <p:cNvPr id="7183" name="Text Box 14"/>
          <p:cNvSpPr txBox="1">
            <a:spLocks noChangeArrowheads="1"/>
          </p:cNvSpPr>
          <p:nvPr/>
        </p:nvSpPr>
        <p:spPr bwMode="auto">
          <a:xfrm>
            <a:off x="5441950" y="3336925"/>
            <a:ext cx="30956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Augmented covariance</a:t>
            </a: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5461000" y="4175125"/>
            <a:ext cx="34496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                  </a:t>
            </a:r>
            <a:r>
              <a:rPr lang="en-US" sz="2000">
                <a:solidFill>
                  <a:schemeClr val="folHlink"/>
                </a:solidFill>
              </a:rPr>
              <a:t>Sigma points</a:t>
            </a:r>
          </a:p>
        </p:txBody>
      </p:sp>
      <p:sp>
        <p:nvSpPr>
          <p:cNvPr id="7185" name="Text Box 16"/>
          <p:cNvSpPr txBox="1">
            <a:spLocks noChangeArrowheads="1"/>
          </p:cNvSpPr>
          <p:nvPr/>
        </p:nvSpPr>
        <p:spPr bwMode="auto">
          <a:xfrm>
            <a:off x="5470525" y="4641850"/>
            <a:ext cx="34845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Prediction of sigma points</a:t>
            </a: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5470525" y="5337175"/>
            <a:ext cx="21653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mean</a:t>
            </a:r>
          </a:p>
        </p:txBody>
      </p:sp>
      <p:sp>
        <p:nvSpPr>
          <p:cNvPr id="7187" name="Text Box 18"/>
          <p:cNvSpPr txBox="1">
            <a:spLocks noChangeArrowheads="1"/>
          </p:cNvSpPr>
          <p:nvPr/>
        </p:nvSpPr>
        <p:spPr bwMode="auto">
          <a:xfrm>
            <a:off x="5470525" y="6156325"/>
            <a:ext cx="281622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Predicted covariance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306BBD-B767-4352-8D49-2F7751A791B1}" type="slidenum">
              <a:rPr lang="en-US"/>
              <a:pPr/>
              <a:t>13</a:t>
            </a:fld>
            <a:endParaRPr lang="en-US"/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188" y="217488"/>
            <a:ext cx="8532812" cy="6456362"/>
          </a:xfrm>
          <a:noFill/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2000" b="1" smtClean="0">
                <a:solidFill>
                  <a:schemeClr val="folHlink"/>
                </a:solidFill>
              </a:rPr>
              <a:t>UKF_localization </a:t>
            </a:r>
            <a:r>
              <a:rPr lang="en-US" sz="1800" smtClean="0"/>
              <a:t>( </a:t>
            </a:r>
            <a:r>
              <a:rPr lang="en-US" sz="1800" smtClean="0">
                <a:latin typeface="Symbol" pitchFamily="18" charset="2"/>
              </a:rPr>
              <a:t>m</a:t>
            </a:r>
            <a:r>
              <a:rPr lang="en-US" sz="1800" i="1" baseline="-25000" smtClean="0"/>
              <a:t>t-1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smtClean="0">
                <a:latin typeface="Symbol" pitchFamily="18" charset="2"/>
              </a:rPr>
              <a:t>S</a:t>
            </a:r>
            <a:r>
              <a:rPr lang="en-US" sz="1800" i="1" baseline="-25000" smtClean="0"/>
              <a:t>t-1</a:t>
            </a:r>
            <a:r>
              <a:rPr lang="en-US" sz="1800" i="1" smtClean="0"/>
              <a:t>, u</a:t>
            </a:r>
            <a:r>
              <a:rPr lang="en-US" sz="1800" i="1" baseline="-25000" smtClean="0"/>
              <a:t>t</a:t>
            </a:r>
            <a:r>
              <a:rPr lang="en-US" sz="1800" i="1" smtClean="0"/>
              <a:t>, z</a:t>
            </a:r>
            <a:r>
              <a:rPr lang="en-US" sz="1800" i="1" baseline="-25000" smtClean="0"/>
              <a:t>t</a:t>
            </a:r>
            <a:r>
              <a:rPr lang="en-US" sz="1800" i="1" smtClean="0"/>
              <a:t>,</a:t>
            </a:r>
            <a:r>
              <a:rPr lang="en-US" sz="1800" i="1" baseline="-25000" smtClean="0"/>
              <a:t> </a:t>
            </a:r>
            <a:r>
              <a:rPr lang="en-US" sz="1800" i="1" smtClean="0"/>
              <a:t>m</a:t>
            </a:r>
            <a:r>
              <a:rPr lang="en-US" sz="1800" smtClean="0"/>
              <a:t>):</a:t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r>
              <a:rPr lang="en-US" sz="1800" b="1" smtClean="0"/>
              <a:t>Correction:</a:t>
            </a: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80000"/>
              </a:lnSpc>
              <a:buSzTx/>
              <a:buFontTx/>
              <a:buNone/>
            </a:pPr>
            <a:endParaRPr lang="en-US" sz="1600" b="1" smtClean="0">
              <a:latin typeface="Symbol" pitchFamily="18" charset="2"/>
            </a:endParaRP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/>
            </a:r>
            <a:br>
              <a:rPr lang="en-US" sz="1800" smtClean="0"/>
            </a:b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endParaRPr lang="en-US" sz="1800" smtClean="0"/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  <a:p>
            <a:pPr marL="609600" indent="-609600" eaLnBrk="1" hangingPunct="1">
              <a:lnSpc>
                <a:spcPct val="120000"/>
              </a:lnSpc>
              <a:buSzTx/>
              <a:buFontTx/>
              <a:buNone/>
            </a:pPr>
            <a:r>
              <a:rPr lang="en-US" sz="1800" smtClean="0"/>
              <a:t> </a:t>
            </a:r>
          </a:p>
        </p:txBody>
      </p:sp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819150" y="1155700"/>
          <a:ext cx="1854200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990360" imgH="241200" progId="Equation.3">
                  <p:embed/>
                </p:oleObj>
              </mc:Choice>
              <mc:Fallback>
                <p:oleObj name="Equation" r:id="rId3" imgW="990360" imgH="241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155700"/>
                        <a:ext cx="1854200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5" name="Object 4"/>
          <p:cNvGraphicFramePr>
            <a:graphicFrameLocks noChangeAspect="1"/>
          </p:cNvGraphicFramePr>
          <p:nvPr/>
        </p:nvGraphicFramePr>
        <p:xfrm>
          <a:off x="819150" y="1766888"/>
          <a:ext cx="1817688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2" name="Equation" r:id="rId5" imgW="914400" imgH="431640" progId="Equation.3">
                  <p:embed/>
                </p:oleObj>
              </mc:Choice>
              <mc:Fallback>
                <p:oleObj name="Equation" r:id="rId5" imgW="914400" imgH="431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1766888"/>
                        <a:ext cx="1817688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3" name="Text Box 5"/>
          <p:cNvSpPr txBox="1">
            <a:spLocks noChangeArrowheads="1"/>
          </p:cNvSpPr>
          <p:nvPr/>
        </p:nvSpPr>
        <p:spPr bwMode="auto">
          <a:xfrm>
            <a:off x="5041900" y="1165225"/>
            <a:ext cx="36242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Measurement sigma points</a:t>
            </a:r>
          </a:p>
        </p:txBody>
      </p:sp>
      <p:sp>
        <p:nvSpPr>
          <p:cNvPr id="8204" name="Text Box 6"/>
          <p:cNvSpPr txBox="1">
            <a:spLocks noChangeArrowheads="1"/>
          </p:cNvSpPr>
          <p:nvPr/>
        </p:nvSpPr>
        <p:spPr bwMode="auto">
          <a:xfrm>
            <a:off x="5060950" y="1955800"/>
            <a:ext cx="401478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Predicted measurement mean</a:t>
            </a:r>
          </a:p>
        </p:txBody>
      </p:sp>
      <p:sp>
        <p:nvSpPr>
          <p:cNvPr id="8205" name="Text Box 7"/>
          <p:cNvSpPr txBox="1">
            <a:spLocks noChangeArrowheads="1"/>
          </p:cNvSpPr>
          <p:nvPr/>
        </p:nvSpPr>
        <p:spPr bwMode="auto">
          <a:xfrm>
            <a:off x="5041900" y="2813050"/>
            <a:ext cx="414655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Pred. measurement covariance</a:t>
            </a:r>
          </a:p>
        </p:txBody>
      </p:sp>
      <p:sp>
        <p:nvSpPr>
          <p:cNvPr id="8206" name="Text Box 8"/>
          <p:cNvSpPr txBox="1">
            <a:spLocks noChangeArrowheads="1"/>
          </p:cNvSpPr>
          <p:nvPr/>
        </p:nvSpPr>
        <p:spPr bwMode="auto">
          <a:xfrm>
            <a:off x="5041900" y="3736975"/>
            <a:ext cx="2365375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Cross-covariance</a:t>
            </a:r>
          </a:p>
        </p:txBody>
      </p:sp>
      <p:sp>
        <p:nvSpPr>
          <p:cNvPr id="8207" name="Text Box 9"/>
          <p:cNvSpPr txBox="1">
            <a:spLocks noChangeArrowheads="1"/>
          </p:cNvSpPr>
          <p:nvPr/>
        </p:nvSpPr>
        <p:spPr bwMode="auto">
          <a:xfrm>
            <a:off x="5070475" y="4641850"/>
            <a:ext cx="17732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/>
              <a:t>Kalman gain</a:t>
            </a:r>
          </a:p>
        </p:txBody>
      </p:sp>
      <p:sp>
        <p:nvSpPr>
          <p:cNvPr id="8208" name="Text Box 10"/>
          <p:cNvSpPr txBox="1">
            <a:spLocks noChangeArrowheads="1"/>
          </p:cNvSpPr>
          <p:nvPr/>
        </p:nvSpPr>
        <p:spPr bwMode="auto">
          <a:xfrm>
            <a:off x="5070475" y="5337175"/>
            <a:ext cx="20494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mean</a:t>
            </a:r>
          </a:p>
        </p:txBody>
      </p:sp>
      <p:sp>
        <p:nvSpPr>
          <p:cNvPr id="8209" name="Text Box 11"/>
          <p:cNvSpPr txBox="1">
            <a:spLocks noChangeArrowheads="1"/>
          </p:cNvSpPr>
          <p:nvPr/>
        </p:nvSpPr>
        <p:spPr bwMode="auto">
          <a:xfrm>
            <a:off x="5070475" y="6156325"/>
            <a:ext cx="2700338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 sz="2000">
                <a:solidFill>
                  <a:schemeClr val="folHlink"/>
                </a:solidFill>
              </a:rPr>
              <a:t>Updated covariance</a:t>
            </a:r>
          </a:p>
        </p:txBody>
      </p:sp>
      <p:graphicFrame>
        <p:nvGraphicFramePr>
          <p:cNvPr id="8196" name="Object 12"/>
          <p:cNvGraphicFramePr>
            <a:graphicFrameLocks noChangeAspect="1"/>
          </p:cNvGraphicFramePr>
          <p:nvPr/>
        </p:nvGraphicFramePr>
        <p:xfrm>
          <a:off x="819150" y="2652713"/>
          <a:ext cx="37115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Equation" r:id="rId7" imgW="1866600" imgH="431640" progId="Equation.3">
                  <p:embed/>
                </p:oleObj>
              </mc:Choice>
              <mc:Fallback>
                <p:oleObj name="Equation" r:id="rId7" imgW="1866600" imgH="43164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2652713"/>
                        <a:ext cx="37115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Object 13"/>
          <p:cNvGraphicFramePr>
            <a:graphicFrameLocks noChangeAspect="1"/>
          </p:cNvGraphicFramePr>
          <p:nvPr/>
        </p:nvGraphicFramePr>
        <p:xfrm>
          <a:off x="819150" y="3548063"/>
          <a:ext cx="3940175" cy="857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4" name="Equation" r:id="rId9" imgW="1981080" imgH="431640" progId="Equation.3">
                  <p:embed/>
                </p:oleObj>
              </mc:Choice>
              <mc:Fallback>
                <p:oleObj name="Equation" r:id="rId9" imgW="1981080" imgH="4316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3548063"/>
                        <a:ext cx="3940175" cy="857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8" name="Object 14"/>
          <p:cNvGraphicFramePr>
            <a:graphicFrameLocks noChangeAspect="1"/>
          </p:cNvGraphicFramePr>
          <p:nvPr/>
        </p:nvGraphicFramePr>
        <p:xfrm>
          <a:off x="819150" y="4591050"/>
          <a:ext cx="1887538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5" name="Equation" r:id="rId11" imgW="799920" imgH="253800" progId="Equation.3">
                  <p:embed/>
                </p:oleObj>
              </mc:Choice>
              <mc:Fallback>
                <p:oleObj name="Equation" r:id="rId11" imgW="799920" imgH="2538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4591050"/>
                        <a:ext cx="1887538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9" name="Object 15"/>
          <p:cNvGraphicFramePr>
            <a:graphicFrameLocks noChangeAspect="1"/>
          </p:cNvGraphicFramePr>
          <p:nvPr/>
        </p:nvGraphicFramePr>
        <p:xfrm>
          <a:off x="819150" y="5303838"/>
          <a:ext cx="2965450" cy="538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6" name="Equation" r:id="rId13" imgW="1257120" imgH="228600" progId="Equation.3">
                  <p:embed/>
                </p:oleObj>
              </mc:Choice>
              <mc:Fallback>
                <p:oleObj name="Equation" r:id="rId13" imgW="125712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5303838"/>
                        <a:ext cx="2965450" cy="538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00" name="Object 16"/>
          <p:cNvGraphicFramePr>
            <a:graphicFrameLocks noChangeAspect="1"/>
          </p:cNvGraphicFramePr>
          <p:nvPr/>
        </p:nvGraphicFramePr>
        <p:xfrm>
          <a:off x="819150" y="6029325"/>
          <a:ext cx="2546350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7" name="Equation" r:id="rId15" imgW="1079280" imgH="253800" progId="Equation.3">
                  <p:embed/>
                </p:oleObj>
              </mc:Choice>
              <mc:Fallback>
                <p:oleObj name="Equation" r:id="rId15" imgW="1079280" imgH="2538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9150" y="6029325"/>
                        <a:ext cx="2546350" cy="598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40A9F4-5A77-4D09-9DB4-516D52918A28}" type="slidenum">
              <a:rPr lang="en-US"/>
              <a:pPr/>
              <a:t>14</a:t>
            </a:fld>
            <a:endParaRPr lang="en-US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Prediction Step</a:t>
            </a:r>
          </a:p>
        </p:txBody>
      </p:sp>
      <p:pic>
        <p:nvPicPr>
          <p:cNvPr id="31748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3250" y="960438"/>
            <a:ext cx="3440113" cy="276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94275" y="960438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0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3250" y="3921125"/>
            <a:ext cx="34417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51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94275" y="3921125"/>
            <a:ext cx="3440113" cy="276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7962CF7-626F-46C4-8AE0-7A685A8A4383}" type="slidenum">
              <a:rPr lang="en-US"/>
              <a:pPr/>
              <a:t>15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Observation Prediction Step</a:t>
            </a:r>
          </a:p>
        </p:txBody>
      </p:sp>
      <p:pic>
        <p:nvPicPr>
          <p:cNvPr id="32772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3950" y="10191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3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" y="10191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" y="4000500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33950" y="4000500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884FEA-472B-4F21-9935-95AACD03617E}" type="slidenum">
              <a:rPr lang="en-US"/>
              <a:pPr/>
              <a:t>16</a:t>
            </a:fld>
            <a:endParaRPr lang="en-US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UKF Correction Step</a:t>
            </a:r>
          </a:p>
        </p:txBody>
      </p:sp>
      <p:pic>
        <p:nvPicPr>
          <p:cNvPr id="33796" name="Picture 3" descr="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0175" y="100012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7" name="Picture 4" descr="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050" y="100012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8" name="Picture 5" descr="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10175" y="3952875"/>
            <a:ext cx="3397250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9" name="Picture 6" descr="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1050" y="3952875"/>
            <a:ext cx="34385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4429F-F5AE-46A9-9728-4A79F48BE6D5}" type="slidenum">
              <a:rPr lang="en-US"/>
              <a:pPr/>
              <a:t>17</a:t>
            </a:fld>
            <a:endParaRPr lang="en-US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35844" name="Picture 3" descr="uk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5" name="Picture 4" descr="ekf-10-path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975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6" name="Picture 5" descr="pf-10-path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19450" y="2305050"/>
            <a:ext cx="269398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7" name="Text Box 6"/>
          <p:cNvSpPr txBox="1">
            <a:spLocks noChangeArrowheads="1"/>
          </p:cNvSpPr>
          <p:nvPr/>
        </p:nvSpPr>
        <p:spPr bwMode="auto">
          <a:xfrm>
            <a:off x="1222375" y="4835525"/>
            <a:ext cx="71326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PF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4254BF-FEFC-4931-92A1-1579B897CBBD}" type="slidenum">
              <a:rPr lang="en-US"/>
              <a:pPr/>
              <a:t>18</a:t>
            </a:fld>
            <a:endParaRPr lang="en-US"/>
          </a:p>
        </p:txBody>
      </p:sp>
      <p:pic>
        <p:nvPicPr>
          <p:cNvPr id="1283074" name="Picture 2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5" name="Picture 3" descr="pf-10-path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9" name="Rectangle 4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Estimation Sequence</a:t>
            </a:r>
          </a:p>
        </p:txBody>
      </p:sp>
      <p:pic>
        <p:nvPicPr>
          <p:cNvPr id="1283077" name="Picture 5" descr="ukf-10-pat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0150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83078" name="Picture 6" descr="ekf-10-path-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0975" y="1620838"/>
            <a:ext cx="3921125" cy="3068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72" name="Text Box 7"/>
          <p:cNvSpPr txBox="1">
            <a:spLocks noChangeArrowheads="1"/>
          </p:cNvSpPr>
          <p:nvPr/>
        </p:nvSpPr>
        <p:spPr bwMode="auto">
          <a:xfrm>
            <a:off x="1984375" y="4835525"/>
            <a:ext cx="5710238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 UKF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F57E81-8E5B-4C01-BA67-72866E72377D}" type="slidenum">
              <a:rPr lang="en-US"/>
              <a:pPr/>
              <a:t>19</a:t>
            </a:fld>
            <a:endParaRPr lang="en-US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327025" y="252413"/>
            <a:ext cx="8678863" cy="641350"/>
          </a:xfrm>
        </p:spPr>
        <p:txBody>
          <a:bodyPr/>
          <a:lstStyle/>
          <a:p>
            <a:pPr eaLnBrk="1" hangingPunct="1"/>
            <a:r>
              <a:rPr lang="en-US" smtClean="0"/>
              <a:t>Prediction Quality</a:t>
            </a:r>
          </a:p>
        </p:txBody>
      </p:sp>
      <p:pic>
        <p:nvPicPr>
          <p:cNvPr id="37892" name="Picture 3" descr="ukf-predict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52963" y="1898650"/>
            <a:ext cx="4325937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4" descr="ekf-prediction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9125"/>
            <a:ext cx="4325938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4" name="Text Box 5"/>
          <p:cNvSpPr txBox="1">
            <a:spLocks noChangeArrowheads="1"/>
          </p:cNvSpPr>
          <p:nvPr/>
        </p:nvSpPr>
        <p:spPr bwMode="auto">
          <a:xfrm>
            <a:off x="1927225" y="5445125"/>
            <a:ext cx="5584825" cy="4762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609600" indent="-609600"/>
            <a:r>
              <a:rPr lang="en-US"/>
              <a:t>EKF                               UKF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86177" y="1078303"/>
            <a:ext cx="4371646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velocity_motion_model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AD85A9-FB52-4EF2-944C-BD66BBBDDCD3}" type="slidenum">
              <a:rPr lang="en-US"/>
              <a:pPr/>
              <a:t>2</a:t>
            </a:fld>
            <a:endParaRPr lang="en-US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0325"/>
            <a:ext cx="8424863" cy="1190625"/>
          </a:xfrm>
        </p:spPr>
        <p:txBody>
          <a:bodyPr/>
          <a:lstStyle/>
          <a:p>
            <a:pPr eaLnBrk="1" hangingPunct="1"/>
            <a:r>
              <a:rPr lang="en-US" smtClean="0"/>
              <a:t>Linearization via Unscented Transform</a:t>
            </a:r>
          </a:p>
        </p:txBody>
      </p:sp>
      <p:pic>
        <p:nvPicPr>
          <p:cNvPr id="28676" name="Picture 3" descr="ukf-l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4" descr="ekf-lin-o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075" y="1301750"/>
            <a:ext cx="1820863" cy="274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8679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7D6363-7406-4B91-958D-B98B1751FD97}" type="slidenum">
              <a:rPr lang="en-US"/>
              <a:pPr/>
              <a:t>20</a:t>
            </a:fld>
            <a:endParaRPr lang="en-US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Summary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36688"/>
            <a:ext cx="8410575" cy="4783137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Highly efficient</a:t>
            </a:r>
            <a:r>
              <a:rPr lang="en-US" smtClean="0"/>
              <a:t>: Same complexity as EKF, with a constant factor slower in typical practical applications 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Better linearization than EKF</a:t>
            </a:r>
            <a:r>
              <a:rPr lang="en-US" smtClean="0"/>
              <a:t>: Accurate in first two terms of Taylor expansion (EKF only first term)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Derivative-free</a:t>
            </a:r>
            <a:r>
              <a:rPr lang="en-US" smtClean="0"/>
              <a:t>: No Jacobians needed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chemeClr val="folHlink"/>
                </a:solidFill>
              </a:rPr>
              <a:t>Still not optimal</a:t>
            </a:r>
            <a:r>
              <a:rPr lang="en-US" smtClean="0"/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intuition: it should be easier to approximate a given distribution than it is to approximate an arbitrary non-linear function</a:t>
            </a:r>
          </a:p>
          <a:p>
            <a:pPr lvl="1"/>
            <a:r>
              <a:rPr lang="en-US" sz="2400" dirty="0" smtClean="0"/>
              <a:t>it is easy to transform a point through a non-linear function</a:t>
            </a:r>
          </a:p>
          <a:p>
            <a:pPr lvl="1"/>
            <a:r>
              <a:rPr lang="en-US" sz="2400" dirty="0" smtClean="0"/>
              <a:t>use a set of points that capture the mean and covariance of the distribution, transform the points through the non-linear function, then compute the (weighted) mean and covariance of the transformed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pic>
        <p:nvPicPr>
          <p:cNvPr id="7" name="Picture 6" descr="y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Equation" r:id="rId6" imgW="863280" imgH="241200" progId="Equation.3">
                  <p:embed/>
                </p:oleObj>
              </mc:Choice>
              <mc:Fallback>
                <p:oleObj name="Equation" r:id="rId6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239963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Equation" r:id="rId8" imgW="711000" imgH="203040" progId="Equation.3">
                  <p:embed/>
                </p:oleObj>
              </mc:Choice>
              <mc:Fallback>
                <p:oleObj name="Equation" r:id="rId8" imgW="711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024438"/>
                        <a:ext cx="15668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Unscented Transform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F61B92-66ED-42F6-98B1-123F3416257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6" name="Picture 5" descr="x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3895725"/>
            <a:ext cx="3657600" cy="2743200"/>
          </a:xfrm>
          <a:prstGeom prst="rect">
            <a:avLst/>
          </a:prstGeom>
        </p:spPr>
      </p:pic>
      <p:graphicFrame>
        <p:nvGraphicFramePr>
          <p:cNvPr id="65539" name="Object 5"/>
          <p:cNvGraphicFramePr>
            <a:graphicFrameLocks noChangeAspect="1"/>
          </p:cNvGraphicFramePr>
          <p:nvPr/>
        </p:nvGraphicFramePr>
        <p:xfrm>
          <a:off x="7289800" y="5024438"/>
          <a:ext cx="15668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4" name="Equation" r:id="rId4" imgW="711000" imgH="203040" progId="Equation.3">
                  <p:embed/>
                </p:oleObj>
              </mc:Choice>
              <mc:Fallback>
                <p:oleObj name="Equation" r:id="rId4" imgW="711000" imgH="20304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89800" y="5024438"/>
                        <a:ext cx="1566863" cy="447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 descr="unscented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0" y="1219200"/>
            <a:ext cx="3657600" cy="2743200"/>
          </a:xfrm>
          <a:prstGeom prst="rect">
            <a:avLst/>
          </a:prstGeom>
        </p:spPr>
      </p:pic>
      <p:pic>
        <p:nvPicPr>
          <p:cNvPr id="5" name="Content Placeholder 4" descr="fx.png"/>
          <p:cNvPicPr>
            <a:picLocks noGrp="1" noChangeAspect="1"/>
          </p:cNvPicPr>
          <p:nvPr>
            <p:ph idx="1"/>
          </p:nvPr>
        </p:nvPicPr>
        <p:blipFill>
          <a:blip r:embed="rId7" cstate="print"/>
          <a:stretch>
            <a:fillRect/>
          </a:stretch>
        </p:blipFill>
        <p:spPr>
          <a:xfrm>
            <a:off x="4572000" y="1211263"/>
            <a:ext cx="3657600" cy="2743200"/>
          </a:xfrm>
        </p:spPr>
      </p:pic>
      <p:sp>
        <p:nvSpPr>
          <p:cNvPr id="11" name="Curved Right Arrow 10"/>
          <p:cNvSpPr/>
          <p:nvPr/>
        </p:nvSpPr>
        <p:spPr bwMode="auto">
          <a:xfrm rot="16200000" flipH="1" flipV="1">
            <a:off x="4357687" y="1452562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Curved Right Arrow 9"/>
          <p:cNvSpPr/>
          <p:nvPr/>
        </p:nvSpPr>
        <p:spPr bwMode="auto">
          <a:xfrm flipH="1" flipV="1">
            <a:off x="8153400" y="3124200"/>
            <a:ext cx="428625" cy="1638301"/>
          </a:xfrm>
          <a:prstGeom prst="curved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6391274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781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019800" y="6248400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7" name="Straight Connector 16"/>
          <p:cNvCxnSpPr>
            <a:stCxn id="15" idx="0"/>
          </p:cNvCxnSpPr>
          <p:nvPr/>
        </p:nvCxnSpPr>
        <p:spPr bwMode="auto">
          <a:xfrm flipV="1">
            <a:off x="6096000" y="3276600"/>
            <a:ext cx="0" cy="2971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 flipH="1" flipV="1">
            <a:off x="6858000" y="2133600"/>
            <a:ext cx="9525" cy="41195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 flipH="1" flipV="1">
            <a:off x="6462713" y="3090863"/>
            <a:ext cx="9524" cy="315277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Oval 23"/>
          <p:cNvSpPr/>
          <p:nvPr/>
        </p:nvSpPr>
        <p:spPr bwMode="auto">
          <a:xfrm>
            <a:off x="4976663" y="300988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4971861" y="2042992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4976704" y="3200401"/>
            <a:ext cx="152400" cy="152400"/>
          </a:xfrm>
          <a:prstGeom prst="ellipse">
            <a:avLst/>
          </a:prstGeom>
          <a:solidFill>
            <a:srgbClr val="6DE8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609600" marR="0" indent="-6096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5043488" y="3276600"/>
            <a:ext cx="1057275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053013" y="3090863"/>
            <a:ext cx="1404937" cy="952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3" name="Straight Connector 32"/>
          <p:cNvCxnSpPr/>
          <p:nvPr/>
        </p:nvCxnSpPr>
        <p:spPr bwMode="auto">
          <a:xfrm flipV="1">
            <a:off x="5048250" y="2124075"/>
            <a:ext cx="1795463" cy="476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aphicFrame>
        <p:nvGraphicFramePr>
          <p:cNvPr id="65538" name="Object 5"/>
          <p:cNvGraphicFramePr>
            <a:graphicFrameLocks noChangeAspect="1"/>
          </p:cNvGraphicFramePr>
          <p:nvPr/>
        </p:nvGraphicFramePr>
        <p:xfrm>
          <a:off x="7073900" y="2239963"/>
          <a:ext cx="1903413" cy="531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Equation" r:id="rId8" imgW="863280" imgH="241200" progId="Equation.3">
                  <p:embed/>
                </p:oleObj>
              </mc:Choice>
              <mc:Fallback>
                <p:oleObj name="Equation" r:id="rId8" imgW="863280" imgH="241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73900" y="2239963"/>
                        <a:ext cx="1903413" cy="531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AE019D-2A22-49E0-8E4F-D4615EEB850C}" type="slidenum">
              <a:rPr lang="en-US"/>
              <a:pPr/>
              <a:t>6</a:t>
            </a:fld>
            <a:endParaRPr lang="en-US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(2)</a:t>
            </a:r>
          </a:p>
        </p:txBody>
      </p:sp>
      <p:pic>
        <p:nvPicPr>
          <p:cNvPr id="29700" name="Picture 3" descr="ekf-lin3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" y="1317625"/>
            <a:ext cx="1790700" cy="269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4" descr="ukf-lin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7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UKF Sigma-Point Estimate (3)</a:t>
            </a:r>
          </a:p>
        </p:txBody>
      </p:sp>
      <p:pic>
        <p:nvPicPr>
          <p:cNvPr id="30724" name="Picture 3" descr="ekf-lin4-ou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5" y="1339850"/>
            <a:ext cx="1781175" cy="268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4" descr="ukf-lin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90763" y="1317625"/>
            <a:ext cx="4562475" cy="422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Text Box 5"/>
          <p:cNvSpPr txBox="1">
            <a:spLocks noChangeArrowheads="1"/>
          </p:cNvSpPr>
          <p:nvPr/>
        </p:nvSpPr>
        <p:spPr bwMode="auto">
          <a:xfrm>
            <a:off x="590550" y="4321175"/>
            <a:ext cx="860425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EKF</a:t>
            </a:r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2763838" y="4340225"/>
            <a:ext cx="895350" cy="4762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/>
              <a:t>UKF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5F6A51-A0D2-4079-9B23-9B3D1F650362}" type="slidenum">
              <a:rPr lang="en-US"/>
              <a:pPr/>
              <a:t>8</a:t>
            </a:fld>
            <a:endParaRPr lang="en-US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UKF Sigma-Point Estimate (4)</a:t>
            </a:r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0087" y="1227288"/>
            <a:ext cx="7743825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Unscented Transform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for an n-dimensional Gaussian with mean </a:t>
            </a:r>
            <a:r>
              <a:rPr lang="el-GR" sz="2800" dirty="0" smtClean="0">
                <a:latin typeface="Times New Roman"/>
                <a:cs typeface="Times New Roman"/>
              </a:rPr>
              <a:t>μ</a:t>
            </a:r>
            <a:r>
              <a:rPr lang="en-US" sz="2800" dirty="0" smtClean="0"/>
              <a:t> and covariance </a:t>
            </a:r>
            <a:r>
              <a:rPr lang="el-GR" sz="2800" dirty="0" smtClean="0">
                <a:latin typeface="Times New Roman"/>
                <a:cs typeface="Times New Roman"/>
              </a:rPr>
              <a:t>Σ</a:t>
            </a:r>
            <a:r>
              <a:rPr lang="en-US" sz="2800" dirty="0" smtClean="0"/>
              <a:t> , the unscented transform uses 2n+1 sigma points (and associated weights)</a:t>
            </a:r>
            <a:endParaRPr lang="en-US" sz="2800" dirty="0"/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86CCA-2E55-4D31-BDAD-05F88DAE588E}" type="slidenum">
              <a:rPr lang="en-US"/>
              <a:pPr/>
              <a:t>9</a:t>
            </a:fld>
            <a:endParaRPr lang="en-US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65360" y="3906838"/>
          <a:ext cx="8397875" cy="1579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4457520" imgH="838080" progId="Equation.3">
                  <p:embed/>
                </p:oleObj>
              </mc:Choice>
              <mc:Fallback>
                <p:oleObj name="Equation" r:id="rId3" imgW="4457520" imgH="8380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360" y="3906838"/>
                        <a:ext cx="8397875" cy="1579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1" name="Text Box 4"/>
          <p:cNvSpPr txBox="1">
            <a:spLocks noChangeArrowheads="1"/>
          </p:cNvSpPr>
          <p:nvPr/>
        </p:nvSpPr>
        <p:spPr bwMode="auto">
          <a:xfrm>
            <a:off x="1154322" y="3441700"/>
            <a:ext cx="5716588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buSzPct val="120000"/>
            </a:pPr>
            <a:r>
              <a:rPr lang="en-US" sz="2000"/>
              <a:t>Sigma points                               Weights </a:t>
            </a: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582494" y="5669442"/>
          <a:ext cx="2082800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1104840" imgH="228600" progId="Equation.3">
                  <p:embed/>
                </p:oleObj>
              </mc:Choice>
              <mc:Fallback>
                <p:oleObj name="Equation" r:id="rId5" imgW="1104840" imgH="2286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494" y="5669442"/>
                        <a:ext cx="2082800" cy="430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folHlink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07-kalman">
  <a:themeElements>
    <a:clrScheme name="">
      <a:dk1>
        <a:srgbClr val="000000"/>
      </a:dk1>
      <a:lt1>
        <a:srgbClr val="FFFFFF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FFFFF"/>
      </a:accent3>
      <a:accent4>
        <a:srgbClr val="000000"/>
      </a:accent4>
      <a:accent5>
        <a:srgbClr val="FFFFFF"/>
      </a:accent5>
      <a:accent6>
        <a:srgbClr val="C8C8C8"/>
      </a:accent6>
      <a:hlink>
        <a:srgbClr val="CC3300"/>
      </a:hlink>
      <a:folHlink>
        <a:srgbClr val="0033CC"/>
      </a:folHlink>
    </a:clrScheme>
    <a:fontScheme name="07-kalma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609600" marR="0" indent="-609600" algn="l" defTabSz="914400" rtl="0" eaLnBrk="1" fontAlgn="base" latinLnBrk="0" hangingPunct="1">
          <a:lnSpc>
            <a:spcPct val="90000"/>
          </a:lnSpc>
          <a:spcBef>
            <a:spcPct val="20000"/>
          </a:spcBef>
          <a:spcAft>
            <a:spcPct val="0"/>
          </a:spcAft>
          <a:buClr>
            <a:schemeClr val="folHlink"/>
          </a:buClr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7-kalman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7-kalman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7-kalman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07-kalman</Template>
  <TotalTime>414</TotalTime>
  <Words>357</Words>
  <Application>Microsoft Office PowerPoint</Application>
  <PresentationFormat>On-screen Show (4:3)</PresentationFormat>
  <Paragraphs>109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07-kalman</vt:lpstr>
      <vt:lpstr>Equation</vt:lpstr>
      <vt:lpstr>Unscented Kalman Filter</vt:lpstr>
      <vt:lpstr>Linearization via Unscented Transform</vt:lpstr>
      <vt:lpstr>Unscented Transform</vt:lpstr>
      <vt:lpstr>Unscented Transform</vt:lpstr>
      <vt:lpstr>Unscented Transform</vt:lpstr>
      <vt:lpstr>UKF Sigma-Point Estimate (2)</vt:lpstr>
      <vt:lpstr>UKF Sigma-Point Estimate (3)</vt:lpstr>
      <vt:lpstr>UKF Sigma-Point Estimate (4)</vt:lpstr>
      <vt:lpstr>Unscented Transform</vt:lpstr>
      <vt:lpstr>Unscented Transform</vt:lpstr>
      <vt:lpstr>Unscented Transform</vt:lpstr>
      <vt:lpstr>PowerPoint Presentation</vt:lpstr>
      <vt:lpstr>PowerPoint Presentation</vt:lpstr>
      <vt:lpstr>UKF Prediction Step</vt:lpstr>
      <vt:lpstr>UKF Observation Prediction Step</vt:lpstr>
      <vt:lpstr>UKF Correction Step</vt:lpstr>
      <vt:lpstr>Estimation Sequence</vt:lpstr>
      <vt:lpstr>Estimation Sequence</vt:lpstr>
      <vt:lpstr>Prediction Quality</vt:lpstr>
      <vt:lpstr>UKF 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Mobile Robotics</dc:title>
  <dc:creator>burton</dc:creator>
  <cp:lastModifiedBy>Burton Ma</cp:lastModifiedBy>
  <cp:revision>66</cp:revision>
  <dcterms:created xsi:type="dcterms:W3CDTF">2005-01-19T23:33:42Z</dcterms:created>
  <dcterms:modified xsi:type="dcterms:W3CDTF">2013-03-25T17:33:24Z</dcterms:modified>
</cp:coreProperties>
</file>